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5143500"/>
  <p:notesSz cx="6858000" cy="9144000"/>
  <p:embeddedFontLst>
    <p:embeddedFont>
      <p:font typeface="Roboto" panose="02000000000000000000"/>
      <p:regular r:id="rId25"/>
    </p:embeddedFont>
    <p:embeddedFont>
      <p:font typeface="Georgia" panose="02040502050405020303"/>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3"/>
        <p:cNvGrpSpPr/>
        <p:nvPr/>
      </p:nvGrpSpPr>
      <p:grpSpPr>
        <a:xfrm>
          <a:off x="0" y="0"/>
          <a:ext cx="0" cy="0"/>
          <a:chOff x="0" y="0"/>
          <a:chExt cx="0" cy="0"/>
        </a:xfrm>
      </p:grpSpPr>
      <p:sp>
        <p:nvSpPr>
          <p:cNvPr id="64" name="Google Shape;64;gc6f73a04f_0_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125"/>
        <p:cNvGrpSpPr/>
        <p:nvPr/>
      </p:nvGrpSpPr>
      <p:grpSpPr>
        <a:xfrm>
          <a:off x="0" y="0"/>
          <a:ext cx="0" cy="0"/>
          <a:chOff x="0" y="0"/>
          <a:chExt cx="0" cy="0"/>
        </a:xfrm>
      </p:grpSpPr>
      <p:sp>
        <p:nvSpPr>
          <p:cNvPr id="126" name="Google Shape;126;gc6f73a04f_0_2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6f73a04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g2e6a007ae31_0_18: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e6a007ae31_0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c6f73a04f_0_2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6f73a04f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2e6a007ae31_0_2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e6a007ae31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2e6a007ae31_0_84: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e6a007ae31_0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2e6a007ae31_0_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e6a007ae31_0_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2e6a007ae31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e6a007ae31_0_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gc6f73a04f_0_42: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6f73a04f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gc6f73a04f_0_46: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6f73a04f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gc6f73a04f_0_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f73a04f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gc6f73a04f_0_9: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6f73a04f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gc6f73a04f_0_14: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6f73a04f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2e6a007ae31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e6a007ae3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 name="Shape 98"/>
        <p:cNvGrpSpPr/>
        <p:nvPr/>
      </p:nvGrpSpPr>
      <p:grpSpPr>
        <a:xfrm>
          <a:off x="0" y="0"/>
          <a:ext cx="0" cy="0"/>
          <a:chOff x="0" y="0"/>
          <a:chExt cx="0" cy="0"/>
        </a:xfrm>
      </p:grpSpPr>
      <p:sp>
        <p:nvSpPr>
          <p:cNvPr id="99" name="Google Shape;99;g2e6a007ae31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6a007ae31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2e6a007ae31_0_37: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6a007ae31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2e6a007ae31_0_6: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e6a007ae31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2e6a007ae31_0_12: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e6a007ae31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txBox="1"/>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57" name="Shape 57"/>
        <p:cNvGrpSpPr/>
        <p:nvPr/>
      </p:nvGrpSpPr>
      <p:grpSpPr>
        <a:xfrm>
          <a:off x="0" y="0"/>
          <a:ext cx="0" cy="0"/>
          <a:chOff x="0" y="0"/>
          <a:chExt cx="0" cy="0"/>
        </a:xfrm>
      </p:grpSpPr>
      <p:sp>
        <p:nvSpPr>
          <p:cNvPr id="58" name="Google Shape;58;p11"/>
          <p:cNvSpPr txBox="1"/>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60" name="Google Shape;60;p11"/>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accent4"/>
        </a:solidFill>
        <a:effectLst/>
      </p:bgPr>
    </p:bg>
    <p:spTree>
      <p:nvGrpSpPr>
        <p:cNvPr id="61" name="Shape 61"/>
        <p:cNvGrpSpPr/>
        <p:nvPr/>
      </p:nvGrpSpPr>
      <p:grpSpPr>
        <a:xfrm>
          <a:off x="0" y="0"/>
          <a:ext cx="0" cy="0"/>
          <a:chOff x="0" y="0"/>
          <a:chExt cx="0" cy="0"/>
        </a:xfrm>
      </p:grpSpPr>
      <p:sp>
        <p:nvSpPr>
          <p:cNvPr id="62" name="Google Shape;62;p12"/>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8"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4"/>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3" name="Google Shape;23;p4"/>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4"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5"/>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9" name="Google Shape;29;p5"/>
          <p:cNvSpPr txBox="1"/>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0" name="Google Shape;30;p5"/>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6"/>
          <p:cNvSpPr txBox="1"/>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7"/>
          <p:cNvSpPr txBox="1"/>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10"/>
          <p:cNvSpPr txBox="1"/>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1pPr>
            <a:lvl2pPr lvl="1">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9pPr>
          </a:lstStyle>
          <a:p/>
        </p:txBody>
      </p:sp>
      <p:sp>
        <p:nvSpPr>
          <p:cNvPr id="7" name="Google Shape;7;p1"/>
          <p:cNvSpPr txBox="1"/>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panose="02000000000000000000"/>
              <a:buChar char="●"/>
              <a:defRPr sz="1800">
                <a:solidFill>
                  <a:schemeClr val="lt2"/>
                </a:solidFill>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1600"/>
              </a:spcBef>
              <a:spcAft>
                <a:spcPts val="160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9pPr>
          </a:lstStyle>
          <a:p/>
        </p:txBody>
      </p:sp>
      <p:sp>
        <p:nvSpPr>
          <p:cNvPr id="8" name="Google Shape;8;p1"/>
          <p:cNvSpPr txBox="1"/>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panose="02000000000000000000"/>
                <a:ea typeface="Roboto" panose="02000000000000000000"/>
                <a:cs typeface="Roboto" panose="02000000000000000000"/>
                <a:sym typeface="Roboto" panose="02000000000000000000"/>
              </a:defRPr>
            </a:lvl1pPr>
            <a:lvl2pPr lvl="1" algn="r">
              <a:buNone/>
              <a:defRPr sz="1000">
                <a:solidFill>
                  <a:schemeClr val="lt2"/>
                </a:solidFill>
                <a:latin typeface="Roboto" panose="02000000000000000000"/>
                <a:ea typeface="Roboto" panose="02000000000000000000"/>
                <a:cs typeface="Roboto" panose="02000000000000000000"/>
                <a:sym typeface="Roboto" panose="02000000000000000000"/>
              </a:defRPr>
            </a:lvl2pPr>
            <a:lvl3pPr lvl="2" algn="r">
              <a:buNone/>
              <a:defRPr sz="1000">
                <a:solidFill>
                  <a:schemeClr val="lt2"/>
                </a:solidFill>
                <a:latin typeface="Roboto" panose="02000000000000000000"/>
                <a:ea typeface="Roboto" panose="02000000000000000000"/>
                <a:cs typeface="Roboto" panose="02000000000000000000"/>
                <a:sym typeface="Roboto" panose="02000000000000000000"/>
              </a:defRPr>
            </a:lvl3pPr>
            <a:lvl4pPr lvl="3" algn="r">
              <a:buNone/>
              <a:defRPr sz="1000">
                <a:solidFill>
                  <a:schemeClr val="lt2"/>
                </a:solidFill>
                <a:latin typeface="Roboto" panose="02000000000000000000"/>
                <a:ea typeface="Roboto" panose="02000000000000000000"/>
                <a:cs typeface="Roboto" panose="02000000000000000000"/>
                <a:sym typeface="Roboto" panose="02000000000000000000"/>
              </a:defRPr>
            </a:lvl4pPr>
            <a:lvl5pPr lvl="4" algn="r">
              <a:buNone/>
              <a:defRPr sz="1000">
                <a:solidFill>
                  <a:schemeClr val="lt2"/>
                </a:solidFill>
                <a:latin typeface="Roboto" panose="02000000000000000000"/>
                <a:ea typeface="Roboto" panose="02000000000000000000"/>
                <a:cs typeface="Roboto" panose="02000000000000000000"/>
                <a:sym typeface="Roboto" panose="02000000000000000000"/>
              </a:defRPr>
            </a:lvl5pPr>
            <a:lvl6pPr lvl="5" algn="r">
              <a:buNone/>
              <a:defRPr sz="1000">
                <a:solidFill>
                  <a:schemeClr val="lt2"/>
                </a:solidFill>
                <a:latin typeface="Roboto" panose="02000000000000000000"/>
                <a:ea typeface="Roboto" panose="02000000000000000000"/>
                <a:cs typeface="Roboto" panose="02000000000000000000"/>
                <a:sym typeface="Roboto" panose="02000000000000000000"/>
              </a:defRPr>
            </a:lvl6pPr>
            <a:lvl7pPr lvl="6" algn="r">
              <a:buNone/>
              <a:defRPr sz="1000">
                <a:solidFill>
                  <a:schemeClr val="lt2"/>
                </a:solidFill>
                <a:latin typeface="Roboto" panose="02000000000000000000"/>
                <a:ea typeface="Roboto" panose="02000000000000000000"/>
                <a:cs typeface="Roboto" panose="02000000000000000000"/>
                <a:sym typeface="Roboto" panose="02000000000000000000"/>
              </a:defRPr>
            </a:lvl7pPr>
            <a:lvl8pPr lvl="7" algn="r">
              <a:buNone/>
              <a:defRPr sz="1000">
                <a:solidFill>
                  <a:schemeClr val="lt2"/>
                </a:solidFill>
                <a:latin typeface="Roboto" panose="02000000000000000000"/>
                <a:ea typeface="Roboto" panose="02000000000000000000"/>
                <a:cs typeface="Roboto" panose="02000000000000000000"/>
                <a:sym typeface="Roboto" panose="02000000000000000000"/>
              </a:defRPr>
            </a:lvl8pPr>
            <a:lvl9pPr lvl="8" algn="r">
              <a:buNone/>
              <a:defRPr sz="1000">
                <a:solidFill>
                  <a:schemeClr val="lt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hyperlink" Target="https://grouplens.org/datasets/movielens/latest/" TargetMode="Externa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Movie Recommendation System</a:t>
            </a:r>
            <a:endParaRPr lang="en-GB"/>
          </a:p>
        </p:txBody>
      </p:sp>
      <p:sp>
        <p:nvSpPr>
          <p:cNvPr id="68" name="Google Shape;68;p13"/>
          <p:cNvSpPr txBox="1"/>
          <p:nvPr>
            <p:ph type="subTitle" idx="1"/>
          </p:nvPr>
        </p:nvSpPr>
        <p:spPr>
          <a:xfrm>
            <a:off x="390525" y="2789100"/>
            <a:ext cx="3384300" cy="205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Presented By - Group 3                        </a:t>
            </a:r>
            <a:endParaRPr sz="2400"/>
          </a:p>
        </p:txBody>
      </p:sp>
      <p:sp>
        <p:nvSpPr>
          <p:cNvPr id="69" name="Google Shape;69;p13"/>
          <p:cNvSpPr txBox="1"/>
          <p:nvPr/>
        </p:nvSpPr>
        <p:spPr>
          <a:xfrm>
            <a:off x="5044575" y="2906100"/>
            <a:ext cx="3155400" cy="20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latin typeface="Roboto" panose="02000000000000000000"/>
                <a:ea typeface="Roboto" panose="02000000000000000000"/>
                <a:cs typeface="Roboto" panose="02000000000000000000"/>
                <a:sym typeface="Roboto" panose="02000000000000000000"/>
              </a:rPr>
              <a:t>Group Members </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457200" lvl="0" indent="-342900" algn="l" rtl="0">
              <a:spcBef>
                <a:spcPts val="0"/>
              </a:spcBef>
              <a:spcAft>
                <a:spcPts val="0"/>
              </a:spcAft>
              <a:buClr>
                <a:schemeClr val="lt1"/>
              </a:buClr>
              <a:buSzPts val="1800"/>
              <a:buFont typeface="Roboto" panose="02000000000000000000"/>
              <a:buAutoNum type="arabicPeriod"/>
            </a:pPr>
            <a:r>
              <a:rPr lang="en-GB" sz="1800">
                <a:solidFill>
                  <a:schemeClr val="lt1"/>
                </a:solidFill>
                <a:latin typeface="Roboto" panose="02000000000000000000"/>
                <a:ea typeface="Roboto" panose="02000000000000000000"/>
                <a:cs typeface="Roboto" panose="02000000000000000000"/>
                <a:sym typeface="Roboto" panose="02000000000000000000"/>
              </a:rPr>
              <a:t>Solome</a:t>
            </a:r>
            <a:r>
              <a:rPr lang="en-GB" sz="1800">
                <a:solidFill>
                  <a:schemeClr val="lt1"/>
                </a:solidFill>
                <a:latin typeface="Roboto" panose="02000000000000000000"/>
                <a:ea typeface="Roboto" panose="02000000000000000000"/>
                <a:cs typeface="Roboto" panose="02000000000000000000"/>
                <a:sym typeface="Roboto" panose="02000000000000000000"/>
              </a:rPr>
              <a:t> Getachew</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457200" lvl="0" indent="-342900" algn="l" rtl="0">
              <a:spcBef>
                <a:spcPts val="0"/>
              </a:spcBef>
              <a:spcAft>
                <a:spcPts val="0"/>
              </a:spcAft>
              <a:buClr>
                <a:schemeClr val="lt1"/>
              </a:buClr>
              <a:buSzPts val="1800"/>
              <a:buFont typeface="Roboto" panose="02000000000000000000"/>
              <a:buAutoNum type="arabicPeriod"/>
            </a:pPr>
            <a:r>
              <a:rPr lang="en-GB" sz="1800">
                <a:solidFill>
                  <a:schemeClr val="lt1"/>
                </a:solidFill>
                <a:latin typeface="Roboto" panose="02000000000000000000"/>
                <a:ea typeface="Roboto" panose="02000000000000000000"/>
                <a:cs typeface="Roboto" panose="02000000000000000000"/>
                <a:sym typeface="Roboto" panose="02000000000000000000"/>
              </a:rPr>
              <a:t>Samia MohammedAwol</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457200" lvl="0" indent="-342900" algn="l" rtl="0">
              <a:spcBef>
                <a:spcPts val="0"/>
              </a:spcBef>
              <a:spcAft>
                <a:spcPts val="0"/>
              </a:spcAft>
              <a:buClr>
                <a:schemeClr val="lt1"/>
              </a:buClr>
              <a:buSzPts val="1800"/>
              <a:buFont typeface="Roboto" panose="02000000000000000000"/>
              <a:buAutoNum type="arabicPeriod"/>
            </a:pPr>
            <a:r>
              <a:rPr lang="en-GB" sz="1800">
                <a:solidFill>
                  <a:schemeClr val="lt1"/>
                </a:solidFill>
                <a:latin typeface="Roboto" panose="02000000000000000000"/>
                <a:ea typeface="Roboto" panose="02000000000000000000"/>
                <a:cs typeface="Roboto" panose="02000000000000000000"/>
                <a:sym typeface="Roboto" panose="02000000000000000000"/>
              </a:rPr>
              <a:t>Timar Tizazu</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457200" lvl="0" indent="-342900" algn="l" rtl="0">
              <a:spcBef>
                <a:spcPts val="0"/>
              </a:spcBef>
              <a:spcAft>
                <a:spcPts val="0"/>
              </a:spcAft>
              <a:buClr>
                <a:schemeClr val="lt1"/>
              </a:buClr>
              <a:buSzPts val="1800"/>
              <a:buFont typeface="Roboto" panose="02000000000000000000"/>
              <a:buAutoNum type="arabicPeriod"/>
            </a:pPr>
            <a:r>
              <a:rPr lang="en-GB" sz="1800">
                <a:solidFill>
                  <a:schemeClr val="lt1"/>
                </a:solidFill>
                <a:latin typeface="Roboto" panose="02000000000000000000"/>
                <a:ea typeface="Roboto" panose="02000000000000000000"/>
                <a:cs typeface="Roboto" panose="02000000000000000000"/>
                <a:sym typeface="Roboto" panose="02000000000000000000"/>
              </a:rPr>
              <a:t>Shlimat Tadele</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457200" lvl="0" indent="-342900" algn="l" rtl="0">
              <a:spcBef>
                <a:spcPts val="0"/>
              </a:spcBef>
              <a:spcAft>
                <a:spcPts val="0"/>
              </a:spcAft>
              <a:buClr>
                <a:schemeClr val="lt1"/>
              </a:buClr>
              <a:buSzPts val="1800"/>
              <a:buFont typeface="Roboto" panose="02000000000000000000"/>
              <a:buAutoNum type="arabicPeriod"/>
            </a:pPr>
            <a:r>
              <a:rPr lang="en-GB" sz="1800">
                <a:solidFill>
                  <a:schemeClr val="lt1"/>
                </a:solidFill>
                <a:latin typeface="Roboto" panose="02000000000000000000"/>
                <a:ea typeface="Roboto" panose="02000000000000000000"/>
                <a:cs typeface="Roboto" panose="02000000000000000000"/>
                <a:sym typeface="Roboto" panose="02000000000000000000"/>
              </a:rPr>
              <a:t>Sumaya omar</a:t>
            </a:r>
            <a:endParaRPr sz="1800">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06300" y="503200"/>
            <a:ext cx="2436900" cy="620100"/>
          </a:xfrm>
          <a:prstGeom prst="rect">
            <a:avLst/>
          </a:prstGeom>
        </p:spPr>
        <p:txBody>
          <a:bodyPr spcFirstLastPara="1" wrap="square" lIns="91425" tIns="91425" rIns="91425" bIns="91425" anchor="b" anchorCtr="0">
            <a:noAutofit/>
          </a:bodyPr>
          <a:lstStyle/>
          <a:p>
            <a:pPr marL="457200" lvl="0" indent="-355600" algn="l" rtl="0">
              <a:spcBef>
                <a:spcPts val="0"/>
              </a:spcBef>
              <a:spcAft>
                <a:spcPts val="0"/>
              </a:spcAft>
              <a:buSzPts val="2000"/>
              <a:buAutoNum type="alphaUcPeriod"/>
            </a:pPr>
            <a:r>
              <a:rPr lang="en-GB" sz="2000"/>
              <a:t>For </a:t>
            </a:r>
            <a:r>
              <a:rPr lang="en-GB" sz="2000"/>
              <a:t>Registered</a:t>
            </a:r>
            <a:r>
              <a:rPr lang="en-GB" sz="2000"/>
              <a:t> users(collaborative filtering )</a:t>
            </a:r>
            <a:endParaRPr sz="2000"/>
          </a:p>
        </p:txBody>
      </p:sp>
      <p:sp>
        <p:nvSpPr>
          <p:cNvPr id="130" name="Google Shape;130;p22"/>
          <p:cNvSpPr txBox="1"/>
          <p:nvPr>
            <p:ph type="body" idx="1"/>
          </p:nvPr>
        </p:nvSpPr>
        <p:spPr>
          <a:xfrm>
            <a:off x="106300" y="1013100"/>
            <a:ext cx="3039900" cy="4130400"/>
          </a:xfrm>
          <a:prstGeom prst="rect">
            <a:avLst/>
          </a:prstGeom>
        </p:spPr>
        <p:txBody>
          <a:bodyPr spcFirstLastPara="1" wrap="square" lIns="91425" tIns="91425" rIns="91425" bIns="91425" anchor="t" anchorCtr="0">
            <a:normAutofit fontScale="77500" lnSpcReduction="10000"/>
          </a:bodyPr>
          <a:lstStyle/>
          <a:p>
            <a:pPr marL="0" lvl="0" indent="0" algn="l" rtl="0">
              <a:lnSpc>
                <a:spcPct val="115000"/>
              </a:lnSpc>
              <a:spcBef>
                <a:spcPts val="1400"/>
              </a:spcBef>
              <a:spcAft>
                <a:spcPts val="0"/>
              </a:spcAft>
              <a:buNone/>
            </a:pPr>
            <a:r>
              <a:rPr lang="en-GB" sz="1500">
                <a:latin typeface="Georgia" panose="02040502050405020303"/>
                <a:ea typeface="Georgia" panose="02040502050405020303"/>
                <a:cs typeface="Georgia" panose="02040502050405020303"/>
                <a:sym typeface="Georgia" panose="02040502050405020303"/>
              </a:rPr>
              <a:t>We explored several models.</a:t>
            </a:r>
            <a:endParaRPr sz="1500">
              <a:latin typeface="Georgia" panose="02040502050405020303"/>
              <a:ea typeface="Georgia" panose="02040502050405020303"/>
              <a:cs typeface="Georgia" panose="02040502050405020303"/>
              <a:sym typeface="Georgia" panose="02040502050405020303"/>
            </a:endParaRPr>
          </a:p>
          <a:p>
            <a:pPr marL="749300" lvl="0" indent="-302260" algn="l" rtl="0">
              <a:lnSpc>
                <a:spcPct val="115000"/>
              </a:lnSpc>
              <a:spcBef>
                <a:spcPts val="3200"/>
              </a:spcBef>
              <a:spcAft>
                <a:spcPts val="0"/>
              </a:spcAft>
              <a:buClr>
                <a:schemeClr val="lt1"/>
              </a:buClr>
              <a:buSzPct val="100000"/>
              <a:buFont typeface="Georgia" panose="02040502050405020303"/>
              <a:buAutoNum type="arabicPeriod"/>
            </a:pPr>
            <a:r>
              <a:rPr lang="en-GB" sz="1500">
                <a:latin typeface="Georgia" panose="02040502050405020303"/>
                <a:ea typeface="Georgia" panose="02040502050405020303"/>
                <a:cs typeface="Georgia" panose="02040502050405020303"/>
                <a:sym typeface="Georgia" panose="02040502050405020303"/>
              </a:rPr>
              <a:t>item-item based model</a:t>
            </a:r>
            <a:endParaRPr sz="1500">
              <a:latin typeface="Georgia" panose="02040502050405020303"/>
              <a:ea typeface="Georgia" panose="02040502050405020303"/>
              <a:cs typeface="Georgia" panose="02040502050405020303"/>
              <a:sym typeface="Georgia" panose="02040502050405020303"/>
            </a:endParaRPr>
          </a:p>
          <a:p>
            <a:pPr marL="749300" lvl="0" indent="-302260" algn="l" rtl="0">
              <a:lnSpc>
                <a:spcPct val="115000"/>
              </a:lnSpc>
              <a:spcBef>
                <a:spcPts val="0"/>
              </a:spcBef>
              <a:spcAft>
                <a:spcPts val="0"/>
              </a:spcAft>
              <a:buClr>
                <a:schemeClr val="lt1"/>
              </a:buClr>
              <a:buSzPct val="100000"/>
              <a:buFont typeface="Georgia" panose="02040502050405020303"/>
              <a:buAutoNum type="arabicPeriod"/>
            </a:pPr>
            <a:r>
              <a:rPr lang="en-GB" sz="1500">
                <a:latin typeface="Georgia" panose="02040502050405020303"/>
                <a:ea typeface="Georgia" panose="02040502050405020303"/>
                <a:cs typeface="Georgia" panose="02040502050405020303"/>
                <a:sym typeface="Georgia" panose="02040502050405020303"/>
              </a:rPr>
              <a:t>Collaborative filtering models</a:t>
            </a:r>
            <a:endParaRPr sz="1500">
              <a:latin typeface="Georgia" panose="02040502050405020303"/>
              <a:ea typeface="Georgia" panose="02040502050405020303"/>
              <a:cs typeface="Georgia" panose="02040502050405020303"/>
              <a:sym typeface="Georgia" panose="02040502050405020303"/>
            </a:endParaRPr>
          </a:p>
          <a:p>
            <a:pPr marL="749300" lvl="0" indent="-302260" algn="l" rtl="0">
              <a:lnSpc>
                <a:spcPct val="115000"/>
              </a:lnSpc>
              <a:spcBef>
                <a:spcPts val="0"/>
              </a:spcBef>
              <a:spcAft>
                <a:spcPts val="0"/>
              </a:spcAft>
              <a:buClr>
                <a:schemeClr val="lt1"/>
              </a:buClr>
              <a:buSzPct val="100000"/>
              <a:buFont typeface="Georgia" panose="02040502050405020303"/>
              <a:buChar char="●"/>
            </a:pPr>
            <a:r>
              <a:rPr lang="en-GB" sz="1500">
                <a:latin typeface="Georgia" panose="02040502050405020303"/>
                <a:ea typeface="Georgia" panose="02040502050405020303"/>
                <a:cs typeface="Georgia" panose="02040502050405020303"/>
                <a:sym typeface="Georgia" panose="02040502050405020303"/>
              </a:rPr>
              <a:t>Memory Based: K-Nearest Neighbor (KNN)</a:t>
            </a:r>
            <a:endParaRPr sz="1500">
              <a:latin typeface="Georgia" panose="02040502050405020303"/>
              <a:ea typeface="Georgia" panose="02040502050405020303"/>
              <a:cs typeface="Georgia" panose="02040502050405020303"/>
              <a:sym typeface="Georgia" panose="02040502050405020303"/>
            </a:endParaRPr>
          </a:p>
          <a:p>
            <a:pPr marL="749300" lvl="0" indent="-302260" algn="l" rtl="0">
              <a:lnSpc>
                <a:spcPct val="115000"/>
              </a:lnSpc>
              <a:spcBef>
                <a:spcPts val="0"/>
              </a:spcBef>
              <a:spcAft>
                <a:spcPts val="0"/>
              </a:spcAft>
              <a:buClr>
                <a:schemeClr val="lt1"/>
              </a:buClr>
              <a:buSzPct val="100000"/>
              <a:buFont typeface="Georgia" panose="02040502050405020303"/>
              <a:buChar char="●"/>
            </a:pPr>
            <a:r>
              <a:rPr lang="en-GB" sz="1500">
                <a:latin typeface="Georgia" panose="02040502050405020303"/>
                <a:ea typeface="Georgia" panose="02040502050405020303"/>
                <a:cs typeface="Georgia" panose="02040502050405020303"/>
                <a:sym typeface="Georgia" panose="02040502050405020303"/>
              </a:rPr>
              <a:t>Model Based: Singular Value Decomposition (SVD)</a:t>
            </a:r>
            <a:endParaRPr sz="1500">
              <a:latin typeface="Georgia" panose="02040502050405020303"/>
              <a:ea typeface="Georgia" panose="02040502050405020303"/>
              <a:cs typeface="Georgia" panose="02040502050405020303"/>
              <a:sym typeface="Georgia" panose="02040502050405020303"/>
            </a:endParaRPr>
          </a:p>
          <a:p>
            <a:pPr marL="0" lvl="0" indent="0" algn="l" rtl="0">
              <a:lnSpc>
                <a:spcPct val="115000"/>
              </a:lnSpc>
              <a:spcBef>
                <a:spcPts val="3200"/>
              </a:spcBef>
              <a:spcAft>
                <a:spcPts val="0"/>
              </a:spcAft>
              <a:buNone/>
            </a:pPr>
            <a:r>
              <a:rPr lang="en-GB" sz="1500">
                <a:latin typeface="Georgia" panose="02040502050405020303"/>
                <a:ea typeface="Georgia" panose="02040502050405020303"/>
                <a:cs typeface="Georgia" panose="02040502050405020303"/>
                <a:sym typeface="Georgia" panose="02040502050405020303"/>
              </a:rPr>
              <a:t>For the final recommendation model, we used Singular Value Decomposition (SVD). It performed on par with KNN with low RMSE scores (2.8). The benefits for the SVD model is the scalability with big data and the matrix factorization. We can capture more meta data to be utilized in the SVD model going forward to better improve the performance of our recommendations.</a:t>
            </a:r>
            <a:endParaRPr sz="1500">
              <a:latin typeface="Georgia" panose="02040502050405020303"/>
              <a:ea typeface="Georgia" panose="02040502050405020303"/>
              <a:cs typeface="Georgia" panose="02040502050405020303"/>
              <a:sym typeface="Georgia" panose="02040502050405020303"/>
            </a:endParaRPr>
          </a:p>
          <a:p>
            <a:pPr marL="0" lvl="0" indent="0" algn="l" rtl="0">
              <a:lnSpc>
                <a:spcPct val="115000"/>
              </a:lnSpc>
              <a:spcBef>
                <a:spcPts val="0"/>
              </a:spcBef>
              <a:spcAft>
                <a:spcPts val="1600"/>
              </a:spcAft>
              <a:buNone/>
            </a:pPr>
          </a:p>
        </p:txBody>
      </p:sp>
      <p:pic>
        <p:nvPicPr>
          <p:cNvPr id="131" name="Google Shape;131;p22"/>
          <p:cNvPicPr preferRelativeResize="0"/>
          <p:nvPr/>
        </p:nvPicPr>
        <p:blipFill>
          <a:blip r:embed="rId1"/>
          <a:stretch>
            <a:fillRect/>
          </a:stretch>
        </p:blipFill>
        <p:spPr>
          <a:xfrm>
            <a:off x="3824475" y="152400"/>
            <a:ext cx="4702014"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 y="-3561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How SVD Works</a:t>
            </a:r>
            <a:endParaRPr lang="en-GB"/>
          </a:p>
        </p:txBody>
      </p:sp>
      <p:sp>
        <p:nvSpPr>
          <p:cNvPr id="137" name="Google Shape;137;p23"/>
          <p:cNvSpPr txBox="1"/>
          <p:nvPr>
            <p:ph type="body" idx="1"/>
          </p:nvPr>
        </p:nvSpPr>
        <p:spPr>
          <a:xfrm>
            <a:off x="-725" y="597300"/>
            <a:ext cx="3261600" cy="4725900"/>
          </a:xfrm>
          <a:prstGeom prst="rect">
            <a:avLst/>
          </a:prstGeom>
        </p:spPr>
        <p:txBody>
          <a:bodyPr spcFirstLastPara="1" wrap="square" lIns="91425" tIns="91425" rIns="91425" bIns="91425" anchor="t" anchorCtr="0">
            <a:normAutofit lnSpcReduction="10000"/>
          </a:bodyPr>
          <a:lstStyle/>
          <a:p>
            <a:pPr marL="0" lvl="0" indent="0" algn="l" rtl="0">
              <a:lnSpc>
                <a:spcPct val="115000"/>
              </a:lnSpc>
              <a:spcBef>
                <a:spcPts val="1200"/>
              </a:spcBef>
              <a:spcAft>
                <a:spcPts val="0"/>
              </a:spcAft>
              <a:buNone/>
            </a:pPr>
            <a:r>
              <a:rPr lang="en-GB" sz="1100">
                <a:latin typeface="Georgia" panose="02040502050405020303"/>
                <a:ea typeface="Georgia" panose="02040502050405020303"/>
                <a:cs typeface="Georgia" panose="02040502050405020303"/>
                <a:sym typeface="Georgia" panose="02040502050405020303"/>
              </a:rPr>
              <a:t>In a nutshell, Singular Value Decomposition (SVD) in recommendation systems works like this:</a:t>
            </a:r>
            <a:endParaRPr sz="1100">
              <a:latin typeface="Georgia" panose="02040502050405020303"/>
              <a:ea typeface="Georgia" panose="02040502050405020303"/>
              <a:cs typeface="Georgia" panose="02040502050405020303"/>
              <a:sym typeface="Georgia" panose="02040502050405020303"/>
            </a:endParaRPr>
          </a:p>
          <a:p>
            <a:pPr marL="457200" lvl="0" indent="-298450" algn="l" rtl="0">
              <a:lnSpc>
                <a:spcPct val="115000"/>
              </a:lnSpc>
              <a:spcBef>
                <a:spcPts val="1200"/>
              </a:spcBef>
              <a:spcAft>
                <a:spcPts val="0"/>
              </a:spcAft>
              <a:buClr>
                <a:schemeClr val="lt1"/>
              </a:buClr>
              <a:buSzPts val="1100"/>
              <a:buFont typeface="Arial" panose="020B0604020202020204"/>
              <a:buAutoNum type="arabicPeriod"/>
            </a:pPr>
            <a:r>
              <a:rPr lang="en-GB" sz="1100" b="1">
                <a:latin typeface="Georgia" panose="02040502050405020303"/>
                <a:ea typeface="Georgia" panose="02040502050405020303"/>
                <a:cs typeface="Georgia" panose="02040502050405020303"/>
                <a:sym typeface="Georgia" panose="02040502050405020303"/>
              </a:rPr>
              <a:t>User-Item Matrix:</a:t>
            </a:r>
            <a:r>
              <a:rPr lang="en-GB" sz="1100">
                <a:latin typeface="Georgia" panose="02040502050405020303"/>
                <a:ea typeface="Georgia" panose="02040502050405020303"/>
                <a:cs typeface="Georgia" panose="02040502050405020303"/>
                <a:sym typeface="Georgia" panose="02040502050405020303"/>
              </a:rPr>
              <a:t> It starts with a matrix where rows represent users, columns represent items (e.g., movies), and cells contain ratings or interactions.</a:t>
            </a:r>
            <a:br>
              <a:rPr lang="en-GB" sz="1100">
                <a:latin typeface="Georgia" panose="02040502050405020303"/>
                <a:ea typeface="Georgia" panose="02040502050405020303"/>
                <a:cs typeface="Georgia" panose="02040502050405020303"/>
                <a:sym typeface="Georgia" panose="02040502050405020303"/>
              </a:rPr>
            </a:br>
            <a:endParaRPr sz="1100">
              <a:latin typeface="Georgia" panose="02040502050405020303"/>
              <a:ea typeface="Georgia" panose="02040502050405020303"/>
              <a:cs typeface="Georgia" panose="02040502050405020303"/>
              <a:sym typeface="Georgia" panose="02040502050405020303"/>
            </a:endParaRPr>
          </a:p>
          <a:p>
            <a:pPr marL="457200" lvl="0" indent="-298450" algn="l" rtl="0">
              <a:lnSpc>
                <a:spcPct val="115000"/>
              </a:lnSpc>
              <a:spcBef>
                <a:spcPts val="0"/>
              </a:spcBef>
              <a:spcAft>
                <a:spcPts val="0"/>
              </a:spcAft>
              <a:buClr>
                <a:schemeClr val="lt1"/>
              </a:buClr>
              <a:buSzPts val="1100"/>
              <a:buFont typeface="Arial" panose="020B0604020202020204"/>
              <a:buAutoNum type="arabicPeriod"/>
            </a:pPr>
            <a:r>
              <a:rPr lang="en-GB" sz="1100" b="1">
                <a:latin typeface="Georgia" panose="02040502050405020303"/>
                <a:ea typeface="Georgia" panose="02040502050405020303"/>
                <a:cs typeface="Georgia" panose="02040502050405020303"/>
                <a:sym typeface="Georgia" panose="02040502050405020303"/>
              </a:rPr>
              <a:t>Decomposition:</a:t>
            </a:r>
            <a:r>
              <a:rPr lang="en-GB" sz="1100">
                <a:latin typeface="Georgia" panose="02040502050405020303"/>
                <a:ea typeface="Georgia" panose="02040502050405020303"/>
                <a:cs typeface="Georgia" panose="02040502050405020303"/>
                <a:sym typeface="Georgia" panose="02040502050405020303"/>
              </a:rPr>
              <a:t> SVD breaks down this matrix into three smaller matrices. One represents user characteristics, another represents item characteristics, and the third connects them.</a:t>
            </a:r>
            <a:br>
              <a:rPr lang="en-GB" sz="1100">
                <a:latin typeface="Georgia" panose="02040502050405020303"/>
                <a:ea typeface="Georgia" panose="02040502050405020303"/>
                <a:cs typeface="Georgia" panose="02040502050405020303"/>
                <a:sym typeface="Georgia" panose="02040502050405020303"/>
              </a:rPr>
            </a:br>
            <a:endParaRPr sz="1100">
              <a:latin typeface="Georgia" panose="02040502050405020303"/>
              <a:ea typeface="Georgia" panose="02040502050405020303"/>
              <a:cs typeface="Georgia" panose="02040502050405020303"/>
              <a:sym typeface="Georgia" panose="02040502050405020303"/>
            </a:endParaRPr>
          </a:p>
          <a:p>
            <a:pPr marL="457200" lvl="0" indent="-298450" algn="l" rtl="0">
              <a:lnSpc>
                <a:spcPct val="115000"/>
              </a:lnSpc>
              <a:spcBef>
                <a:spcPts val="0"/>
              </a:spcBef>
              <a:spcAft>
                <a:spcPts val="0"/>
              </a:spcAft>
              <a:buClr>
                <a:schemeClr val="lt1"/>
              </a:buClr>
              <a:buSzPts val="1100"/>
              <a:buFont typeface="Arial" panose="020B0604020202020204"/>
              <a:buAutoNum type="arabicPeriod"/>
            </a:pPr>
            <a:r>
              <a:rPr lang="en-GB" sz="1100" b="1">
                <a:latin typeface="Georgia" panose="02040502050405020303"/>
                <a:ea typeface="Georgia" panose="02040502050405020303"/>
                <a:cs typeface="Georgia" panose="02040502050405020303"/>
                <a:sym typeface="Georgia" panose="02040502050405020303"/>
              </a:rPr>
              <a:t>Latent Factors:</a:t>
            </a:r>
            <a:r>
              <a:rPr lang="en-GB" sz="1100">
                <a:latin typeface="Georgia" panose="02040502050405020303"/>
                <a:ea typeface="Georgia" panose="02040502050405020303"/>
                <a:cs typeface="Georgia" panose="02040502050405020303"/>
                <a:sym typeface="Georgia" panose="02040502050405020303"/>
              </a:rPr>
              <a:t> These smaller matrices reveal hidden patterns or "latent factors" that explain why users like certain items.</a:t>
            </a:r>
            <a:br>
              <a:rPr lang="en-GB" sz="1100">
                <a:latin typeface="Georgia" panose="02040502050405020303"/>
                <a:ea typeface="Georgia" panose="02040502050405020303"/>
                <a:cs typeface="Georgia" panose="02040502050405020303"/>
                <a:sym typeface="Georgia" panose="02040502050405020303"/>
              </a:rPr>
            </a:br>
            <a:endParaRPr sz="1100">
              <a:latin typeface="Georgia" panose="02040502050405020303"/>
              <a:ea typeface="Georgia" panose="02040502050405020303"/>
              <a:cs typeface="Georgia" panose="02040502050405020303"/>
              <a:sym typeface="Georgia" panose="02040502050405020303"/>
            </a:endParaRPr>
          </a:p>
          <a:p>
            <a:pPr marL="457200" lvl="0" indent="-298450" algn="l" rtl="0">
              <a:lnSpc>
                <a:spcPct val="115000"/>
              </a:lnSpc>
              <a:spcBef>
                <a:spcPts val="0"/>
              </a:spcBef>
              <a:spcAft>
                <a:spcPts val="0"/>
              </a:spcAft>
              <a:buClr>
                <a:schemeClr val="lt1"/>
              </a:buClr>
              <a:buSzPts val="1100"/>
              <a:buFont typeface="Arial" panose="020B0604020202020204"/>
              <a:buAutoNum type="arabicPeriod"/>
            </a:pPr>
            <a:r>
              <a:rPr lang="en-GB" sz="1100" b="1">
                <a:latin typeface="Georgia" panose="02040502050405020303"/>
                <a:ea typeface="Georgia" panose="02040502050405020303"/>
                <a:cs typeface="Georgia" panose="02040502050405020303"/>
                <a:sym typeface="Georgia" panose="02040502050405020303"/>
              </a:rPr>
              <a:t>Recommendations:</a:t>
            </a:r>
            <a:r>
              <a:rPr lang="en-GB" sz="1100">
                <a:latin typeface="Georgia" panose="02040502050405020303"/>
                <a:ea typeface="Georgia" panose="02040502050405020303"/>
                <a:cs typeface="Georgia" panose="02040502050405020303"/>
                <a:sym typeface="Georgia" panose="02040502050405020303"/>
              </a:rPr>
              <a:t> By combining the user and item matrices, the system can predict how a user might rate an item they haven't seen, leading to personalized recommendations.</a:t>
            </a:r>
            <a:endParaRPr sz="1100">
              <a:latin typeface="Georgia" panose="02040502050405020303"/>
              <a:ea typeface="Georgia" panose="02040502050405020303"/>
              <a:cs typeface="Georgia" panose="02040502050405020303"/>
              <a:sym typeface="Georgia" panose="02040502050405020303"/>
            </a:endParaRPr>
          </a:p>
          <a:p>
            <a:pPr marL="0" lvl="0" indent="0" algn="l" rtl="0">
              <a:lnSpc>
                <a:spcPct val="115000"/>
              </a:lnSpc>
              <a:spcBef>
                <a:spcPts val="1200"/>
              </a:spcBef>
              <a:spcAft>
                <a:spcPts val="1600"/>
              </a:spcAft>
              <a:buNone/>
            </a:pPr>
            <a:endParaRPr>
              <a:latin typeface="Georgia" panose="02040502050405020303"/>
              <a:ea typeface="Georgia" panose="02040502050405020303"/>
              <a:cs typeface="Georgia" panose="02040502050405020303"/>
              <a:sym typeface="Georgia" panose="02040502050405020303"/>
            </a:endParaRPr>
          </a:p>
        </p:txBody>
      </p:sp>
      <p:pic>
        <p:nvPicPr>
          <p:cNvPr id="138" name="Google Shape;138;p23"/>
          <p:cNvPicPr preferRelativeResize="0"/>
          <p:nvPr/>
        </p:nvPicPr>
        <p:blipFill>
          <a:blip r:embed="rId1"/>
          <a:stretch>
            <a:fillRect/>
          </a:stretch>
        </p:blipFill>
        <p:spPr>
          <a:xfrm>
            <a:off x="3368550" y="688325"/>
            <a:ext cx="5578324" cy="366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1249225"/>
            <a:ext cx="8520600" cy="18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8500"/>
              <a:t>RMSE : 0.2927</a:t>
            </a:r>
            <a:endParaRPr sz="8500"/>
          </a:p>
        </p:txBody>
      </p:sp>
      <p:sp>
        <p:nvSpPr>
          <p:cNvPr id="144" name="Google Shape;144;p24"/>
          <p:cNvSpPr txBox="1"/>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r>
              <a:rPr lang="en-GB" sz="1450">
                <a:solidFill>
                  <a:srgbClr val="0000FF"/>
                </a:solidFill>
                <a:latin typeface="Georgia" panose="02040502050405020303"/>
                <a:ea typeface="Georgia" panose="02040502050405020303"/>
                <a:cs typeface="Georgia" panose="02040502050405020303"/>
                <a:sym typeface="Georgia" panose="02040502050405020303"/>
              </a:rPr>
              <a:t>The RMSE score  of the SVD model on the test set is 0.2927. This indicates that, on average, the model's predictions are about 0.29 units away from the actual user ratings. Given that the ratings are on a scale of 1 to 5, this RMSE suggests that the model is performing quite well.</a:t>
            </a:r>
            <a:endParaRPr sz="1450">
              <a:solidFill>
                <a:srgbClr val="0000FF"/>
              </a:solidFill>
              <a:latin typeface="Georgia" panose="02040502050405020303"/>
              <a:ea typeface="Georgia" panose="02040502050405020303"/>
              <a:cs typeface="Georgia" panose="02040502050405020303"/>
              <a:sym typeface="Georgia" panose="02040502050405020303"/>
            </a:endParaRPr>
          </a:p>
          <a:p>
            <a:pPr marL="0" lvl="0" indent="0" algn="ctr" rtl="0">
              <a:spcBef>
                <a:spcPts val="0"/>
              </a:spcBef>
              <a:spcAft>
                <a:spcPts val="1600"/>
              </a:spcAft>
              <a:buNone/>
            </a:pPr>
            <a:endParaRPr sz="2200">
              <a:latin typeface="Georgia" panose="02040502050405020303"/>
              <a:ea typeface="Georgia" panose="02040502050405020303"/>
              <a:cs typeface="Georgia" panose="02040502050405020303"/>
              <a:sym typeface="Georgia" panose="020405020504050203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690825" y="0"/>
            <a:ext cx="2808000" cy="1170900"/>
          </a:xfrm>
          <a:prstGeom prst="rect">
            <a:avLst/>
          </a:prstGeom>
        </p:spPr>
        <p:txBody>
          <a:bodyPr spcFirstLastPara="1" wrap="square" lIns="91425" tIns="91425" rIns="91425" bIns="91425" anchor="b" anchorCtr="0">
            <a:noAutofit/>
          </a:bodyPr>
          <a:lstStyle/>
          <a:p>
            <a:pPr marL="914400" lvl="0" indent="0" algn="l" rtl="0">
              <a:spcBef>
                <a:spcPts val="0"/>
              </a:spcBef>
              <a:spcAft>
                <a:spcPts val="0"/>
              </a:spcAft>
              <a:buNone/>
            </a:pPr>
            <a:r>
              <a:rPr lang="en-GB" sz="1800"/>
              <a:t>B. For new users </a:t>
            </a:r>
            <a:r>
              <a:rPr lang="en-GB" sz="1800"/>
              <a:t>(</a:t>
            </a:r>
            <a:r>
              <a:rPr lang="en-GB" sz="1800"/>
              <a:t>content</a:t>
            </a:r>
            <a:r>
              <a:rPr lang="en-GB" sz="1800"/>
              <a:t>-based filtering  )</a:t>
            </a:r>
            <a:endParaRPr sz="1800"/>
          </a:p>
        </p:txBody>
      </p:sp>
      <p:sp>
        <p:nvSpPr>
          <p:cNvPr id="150" name="Google Shape;150;p25"/>
          <p:cNvSpPr txBox="1"/>
          <p:nvPr>
            <p:ph type="body" idx="1"/>
          </p:nvPr>
        </p:nvSpPr>
        <p:spPr>
          <a:xfrm>
            <a:off x="226075" y="1221750"/>
            <a:ext cx="2808000" cy="3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latin typeface="Georgia" panose="02040502050405020303"/>
                <a:ea typeface="Georgia" panose="02040502050405020303"/>
                <a:cs typeface="Georgia" panose="02040502050405020303"/>
                <a:sym typeface="Georgia" panose="02040502050405020303"/>
              </a:rPr>
              <a:t>This method suggests movies similar to ones the users  already like based on their genres. </a:t>
            </a:r>
            <a:endParaRPr sz="1500">
              <a:latin typeface="Georgia" panose="02040502050405020303"/>
              <a:ea typeface="Georgia" panose="02040502050405020303"/>
              <a:cs typeface="Georgia" panose="02040502050405020303"/>
              <a:sym typeface="Georgia" panose="02040502050405020303"/>
            </a:endParaRPr>
          </a:p>
          <a:p>
            <a:pPr marL="0" lvl="0" indent="0" algn="l" rtl="0">
              <a:lnSpc>
                <a:spcPct val="115000"/>
              </a:lnSpc>
              <a:spcBef>
                <a:spcPts val="1600"/>
              </a:spcBef>
              <a:spcAft>
                <a:spcPts val="0"/>
              </a:spcAft>
              <a:buNone/>
            </a:pPr>
            <a:r>
              <a:rPr lang="en-GB" sz="1500">
                <a:latin typeface="Georgia" panose="02040502050405020303"/>
                <a:ea typeface="Georgia" panose="02040502050405020303"/>
                <a:cs typeface="Georgia" panose="02040502050405020303"/>
                <a:sym typeface="Georgia" panose="02040502050405020303"/>
              </a:rPr>
              <a:t>The system will begin by asking the user to select their favorite genre. Then, it will analyze the ratings provided by other users who share similar preferences and use this information to generate personalized movie recommendations.</a:t>
            </a:r>
            <a:endParaRPr sz="1500">
              <a:latin typeface="Georgia" panose="02040502050405020303"/>
              <a:ea typeface="Georgia" panose="02040502050405020303"/>
              <a:cs typeface="Georgia" panose="02040502050405020303"/>
              <a:sym typeface="Georgia" panose="02040502050405020303"/>
            </a:endParaRPr>
          </a:p>
          <a:p>
            <a:pPr marL="0" lvl="0" indent="0" algn="l" rtl="0">
              <a:lnSpc>
                <a:spcPct val="115000"/>
              </a:lnSpc>
              <a:spcBef>
                <a:spcPts val="1200"/>
              </a:spcBef>
              <a:spcAft>
                <a:spcPts val="1600"/>
              </a:spcAft>
              <a:buNone/>
            </a:pPr>
            <a:endParaRPr sz="1500">
              <a:latin typeface="Georgia" panose="02040502050405020303"/>
              <a:ea typeface="Georgia" panose="02040502050405020303"/>
              <a:cs typeface="Georgia" panose="02040502050405020303"/>
              <a:sym typeface="Georgia" panose="02040502050405020303"/>
            </a:endParaRPr>
          </a:p>
        </p:txBody>
      </p:sp>
      <p:pic>
        <p:nvPicPr>
          <p:cNvPr id="151" name="Google Shape;151;p25"/>
          <p:cNvPicPr preferRelativeResize="0"/>
          <p:nvPr/>
        </p:nvPicPr>
        <p:blipFill>
          <a:blip r:embed="rId1"/>
          <a:stretch>
            <a:fillRect/>
          </a:stretch>
        </p:blipFill>
        <p:spPr>
          <a:xfrm>
            <a:off x="3866300" y="216525"/>
            <a:ext cx="4519765"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File Structure </a:t>
            </a:r>
            <a:endParaRPr lang="en-GB"/>
          </a:p>
        </p:txBody>
      </p:sp>
      <p:sp>
        <p:nvSpPr>
          <p:cNvPr id="157" name="Google Shape;157;p26"/>
          <p:cNvSpPr txBox="1"/>
          <p:nvPr>
            <p:ph type="body" idx="1"/>
          </p:nvPr>
        </p:nvSpPr>
        <p:spPr>
          <a:xfrm>
            <a:off x="285875" y="1815825"/>
            <a:ext cx="4476600" cy="332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b="1"/>
              <a:t>Try1.ipynb - </a:t>
            </a:r>
            <a:r>
              <a:rPr lang="en-GB" sz="1700">
                <a:solidFill>
                  <a:srgbClr val="000000"/>
                </a:solidFill>
              </a:rPr>
              <a:t>This is where the model is trained and tested</a:t>
            </a:r>
            <a:r>
              <a:rPr lang="en-GB" sz="1700" b="1">
                <a:solidFill>
                  <a:srgbClr val="000000"/>
                </a:solidFill>
              </a:rPr>
              <a:t>.</a:t>
            </a:r>
            <a:endParaRPr sz="1700" b="1">
              <a:solidFill>
                <a:srgbClr val="000000"/>
              </a:solidFill>
            </a:endParaRPr>
          </a:p>
          <a:p>
            <a:pPr marL="0" lvl="0" indent="0" algn="l" rtl="0">
              <a:spcBef>
                <a:spcPts val="1600"/>
              </a:spcBef>
              <a:spcAft>
                <a:spcPts val="0"/>
              </a:spcAft>
              <a:buNone/>
            </a:pPr>
            <a:r>
              <a:rPr lang="en-GB" sz="1700" b="1"/>
              <a:t>app.py - </a:t>
            </a:r>
            <a:r>
              <a:rPr lang="en-GB" sz="1700">
                <a:solidFill>
                  <a:srgbClr val="221A0F"/>
                </a:solidFill>
              </a:rPr>
              <a:t>This is where the interface is built and model is implemented</a:t>
            </a:r>
            <a:r>
              <a:rPr lang="en-GB" sz="1700" b="1">
                <a:solidFill>
                  <a:srgbClr val="221A0F"/>
                </a:solidFill>
              </a:rPr>
              <a:t> </a:t>
            </a:r>
            <a:endParaRPr sz="1700" b="1">
              <a:solidFill>
                <a:srgbClr val="221A0F"/>
              </a:solidFill>
            </a:endParaRPr>
          </a:p>
          <a:p>
            <a:pPr marL="0" lvl="0" indent="0" algn="l" rtl="0">
              <a:spcBef>
                <a:spcPts val="1600"/>
              </a:spcBef>
              <a:spcAft>
                <a:spcPts val="0"/>
              </a:spcAft>
              <a:buNone/>
            </a:pPr>
            <a:r>
              <a:rPr lang="en-GB" sz="1700" b="1"/>
              <a:t>Index.html , result.html - </a:t>
            </a:r>
            <a:r>
              <a:rPr lang="en-GB" sz="1700">
                <a:solidFill>
                  <a:srgbClr val="242424"/>
                </a:solidFill>
              </a:rPr>
              <a:t>This are  the HTML files</a:t>
            </a:r>
            <a:r>
              <a:rPr lang="en-GB" sz="1700"/>
              <a:t> </a:t>
            </a:r>
            <a:endParaRPr sz="1700"/>
          </a:p>
          <a:p>
            <a:pPr marL="0" lvl="0" indent="0" algn="l" rtl="0">
              <a:spcBef>
                <a:spcPts val="1600"/>
              </a:spcBef>
              <a:spcAft>
                <a:spcPts val="0"/>
              </a:spcAft>
              <a:buNone/>
            </a:pPr>
            <a:r>
              <a:rPr lang="en-GB" sz="1700" b="1"/>
              <a:t>Model.pkl - </a:t>
            </a:r>
            <a:r>
              <a:rPr lang="en-GB" sz="1700">
                <a:solidFill>
                  <a:srgbClr val="242424"/>
                </a:solidFill>
              </a:rPr>
              <a:t>The model</a:t>
            </a:r>
            <a:endParaRPr sz="1700">
              <a:solidFill>
                <a:srgbClr val="242424"/>
              </a:solidFill>
            </a:endParaRPr>
          </a:p>
          <a:p>
            <a:pPr marL="0" lvl="0" indent="0" algn="l" rtl="0">
              <a:spcBef>
                <a:spcPts val="1600"/>
              </a:spcBef>
              <a:spcAft>
                <a:spcPts val="0"/>
              </a:spcAft>
              <a:buNone/>
            </a:pPr>
            <a:r>
              <a:rPr lang="en-GB" sz="1700" b="1"/>
              <a:t>And other .csv files </a:t>
            </a:r>
            <a:endParaRPr sz="1700" b="1"/>
          </a:p>
          <a:p>
            <a:pPr marL="0" lvl="0" indent="0" algn="l" rtl="0">
              <a:spcBef>
                <a:spcPts val="1600"/>
              </a:spcBef>
              <a:spcAft>
                <a:spcPts val="0"/>
              </a:spcAft>
              <a:buNone/>
            </a:pPr>
            <a:endParaRPr sz="1700" b="1"/>
          </a:p>
          <a:p>
            <a:pPr marL="0" lvl="0" indent="0" algn="l" rtl="0">
              <a:spcBef>
                <a:spcPts val="1600"/>
              </a:spcBef>
              <a:spcAft>
                <a:spcPts val="1600"/>
              </a:spcAft>
              <a:buNone/>
            </a:pPr>
            <a:endParaRPr b="1"/>
          </a:p>
        </p:txBody>
      </p:sp>
      <p:pic>
        <p:nvPicPr>
          <p:cNvPr id="158" name="Google Shape;158;p26"/>
          <p:cNvPicPr preferRelativeResize="0"/>
          <p:nvPr/>
        </p:nvPicPr>
        <p:blipFill>
          <a:blip r:embed="rId1"/>
          <a:stretch>
            <a:fillRect/>
          </a:stretch>
        </p:blipFill>
        <p:spPr>
          <a:xfrm>
            <a:off x="5719100" y="1700400"/>
            <a:ext cx="2878450" cy="3443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User Interface- Home page </a:t>
            </a:r>
            <a:endParaRPr lang="en-GB"/>
          </a:p>
        </p:txBody>
      </p:sp>
      <p:pic>
        <p:nvPicPr>
          <p:cNvPr id="164" name="Google Shape;164;p27"/>
          <p:cNvPicPr preferRelativeResize="0"/>
          <p:nvPr/>
        </p:nvPicPr>
        <p:blipFill>
          <a:blip r:embed="rId1"/>
          <a:stretch>
            <a:fillRect/>
          </a:stretch>
        </p:blipFill>
        <p:spPr>
          <a:xfrm>
            <a:off x="780376" y="1661875"/>
            <a:ext cx="7455500" cy="348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User Interface- Recommendation  page </a:t>
            </a:r>
            <a:endParaRPr lang="en-GB"/>
          </a:p>
        </p:txBody>
      </p:sp>
      <p:pic>
        <p:nvPicPr>
          <p:cNvPr id="170" name="Google Shape;170;p28"/>
          <p:cNvPicPr preferRelativeResize="0"/>
          <p:nvPr/>
        </p:nvPicPr>
        <p:blipFill>
          <a:blip r:embed="rId1"/>
          <a:stretch>
            <a:fillRect/>
          </a:stretch>
        </p:blipFill>
        <p:spPr>
          <a:xfrm>
            <a:off x="789050" y="1713225"/>
            <a:ext cx="7348351" cy="3430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490250" y="488250"/>
            <a:ext cx="8312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a:t>Conclusion </a:t>
            </a:r>
            <a:endParaRPr sz="4800"/>
          </a:p>
          <a:p>
            <a:pPr marL="0" lvl="0" indent="0" algn="l" rtl="0">
              <a:spcBef>
                <a:spcPts val="0"/>
              </a:spcBef>
              <a:spcAft>
                <a:spcPts val="0"/>
              </a:spcAft>
              <a:buNone/>
            </a:pPr>
            <a:r>
              <a:rPr lang="en-GB" sz="1500">
                <a:latin typeface="Georgia" panose="02040502050405020303"/>
                <a:ea typeface="Georgia" panose="02040502050405020303"/>
                <a:cs typeface="Georgia" panose="02040502050405020303"/>
                <a:sym typeface="Georgia" panose="02040502050405020303"/>
              </a:rPr>
              <a:t>In our effort to build a movie recommendation system, we tested various approaches such as Item-item correlation, Content-Based Filtering using KNN, and a Model-based using SVD. Each approach had its own pros and cons</a:t>
            </a:r>
            <a:endParaRPr sz="1500">
              <a:latin typeface="Georgia" panose="02040502050405020303"/>
              <a:ea typeface="Georgia" panose="02040502050405020303"/>
              <a:cs typeface="Georgia" panose="02040502050405020303"/>
              <a:sym typeface="Georgia" panose="02040502050405020303"/>
            </a:endParaRPr>
          </a:p>
          <a:p>
            <a:pPr marL="0" lvl="0" indent="0" algn="l" rtl="0">
              <a:spcBef>
                <a:spcPts val="0"/>
              </a:spcBef>
              <a:spcAft>
                <a:spcPts val="0"/>
              </a:spcAft>
              <a:buNone/>
            </a:pPr>
            <a:endParaRPr sz="1500" b="1">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1400"/>
              </a:spcBef>
              <a:spcAft>
                <a:spcPts val="0"/>
              </a:spcAft>
              <a:buNone/>
            </a:pPr>
            <a:r>
              <a:rPr lang="en-GB" sz="1500">
                <a:latin typeface="Georgia" panose="02040502050405020303"/>
                <a:ea typeface="Georgia" panose="02040502050405020303"/>
                <a:cs typeface="Georgia" panose="02040502050405020303"/>
                <a:sym typeface="Georgia" panose="02040502050405020303"/>
              </a:rPr>
              <a:t>Its important to consider the trade-offs with each approach. I recommend SVD for scalability and or lightFM with more data. By increasing our data SVD will have more scalability and perform with more accuracy. Light FM will give us the option of exploring user metadata. User-item interactions captured by collaborative filtering will provide diverse and personalized recommendations.</a:t>
            </a:r>
            <a:endParaRPr sz="1500">
              <a:latin typeface="Georgia" panose="02040502050405020303"/>
              <a:ea typeface="Georgia" panose="02040502050405020303"/>
              <a:cs typeface="Georgia" panose="02040502050405020303"/>
              <a:sym typeface="Georgia" panose="02040502050405020303"/>
            </a:endParaRPr>
          </a:p>
          <a:p>
            <a:pPr marL="0" lvl="0" indent="0" algn="l" rtl="0">
              <a:spcBef>
                <a:spcPts val="0"/>
              </a:spcBef>
              <a:spcAft>
                <a:spcPts val="0"/>
              </a:spcAft>
              <a:buNone/>
            </a:pP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000"/>
              <a:t>Thanks!</a:t>
            </a:r>
            <a:endParaRPr sz="3000"/>
          </a:p>
        </p:txBody>
      </p:sp>
      <p:sp>
        <p:nvSpPr>
          <p:cNvPr id="181" name="Google Shape;181;p30"/>
          <p:cNvSpPr txBox="1"/>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GB" sz="1400"/>
              <a:t> </a:t>
            </a:r>
            <a:endParaRPr sz="1400"/>
          </a:p>
        </p:txBody>
      </p:sp>
      <p:pic>
        <p:nvPicPr>
          <p:cNvPr id="182" name="Google Shape;182;p30" descr="Black and white upward shot of Golden Gate Bridge"/>
          <p:cNvPicPr preferRelativeResize="0"/>
          <p:nvPr/>
        </p:nvPicPr>
        <p:blipFill rotWithShape="1">
          <a:blip r:embed="rId1"/>
          <a:srcRect l="19071" t="9" r="4853"/>
          <a:stretch>
            <a:fillRect/>
          </a:stretch>
        </p:blipFill>
        <p:spPr>
          <a:xfrm>
            <a:off x="3274676" y="0"/>
            <a:ext cx="5869325" cy="5143504"/>
          </a:xfrm>
          <a:prstGeom prst="rect">
            <a:avLst/>
          </a:prstGeom>
          <a:noFill/>
          <a:ln>
            <a:noFill/>
          </a:ln>
        </p:spPr>
      </p:pic>
      <p:pic>
        <p:nvPicPr>
          <p:cNvPr id="183" name="Google Shape;183;p30"/>
          <p:cNvPicPr preferRelativeResize="0"/>
          <p:nvPr/>
        </p:nvPicPr>
        <p:blipFill>
          <a:blip r:embed="rId2"/>
          <a:stretch>
            <a:fillRect/>
          </a:stretch>
        </p:blipFill>
        <p:spPr>
          <a:xfrm>
            <a:off x="3274695" y="0"/>
            <a:ext cx="5869305" cy="51428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Section Title</a:t>
            </a:r>
            <a:endParaRPr lang="en-GB"/>
          </a:p>
        </p:txBody>
      </p:sp>
      <p:pic>
        <p:nvPicPr>
          <p:cNvPr id="75" name="Google Shape;75;p14"/>
          <p:cNvPicPr preferRelativeResize="0"/>
          <p:nvPr/>
        </p:nvPicPr>
        <p:blipFill>
          <a:blip r:embed="rId1"/>
          <a:stretch>
            <a:fillRect/>
          </a:stretch>
        </p:blipFill>
        <p:spPr>
          <a:xfrm>
            <a:off x="1586582" y="0"/>
            <a:ext cx="7729268" cy="5143500"/>
          </a:xfrm>
          <a:prstGeom prst="rect">
            <a:avLst/>
          </a:prstGeom>
          <a:noFill/>
          <a:ln>
            <a:noFill/>
          </a:ln>
        </p:spPr>
      </p:pic>
      <p:sp>
        <p:nvSpPr>
          <p:cNvPr id="76" name="Google Shape;76;p14"/>
          <p:cNvSpPr/>
          <p:nvPr/>
        </p:nvSpPr>
        <p:spPr>
          <a:xfrm>
            <a:off x="3675" y="-50"/>
            <a:ext cx="4348200" cy="51435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77" name="Google Shape;77;p14"/>
          <p:cNvSpPr txBox="1"/>
          <p:nvPr/>
        </p:nvSpPr>
        <p:spPr>
          <a:xfrm>
            <a:off x="247400" y="294200"/>
            <a:ext cx="3655500" cy="43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b="1">
                <a:solidFill>
                  <a:schemeClr val="lt1"/>
                </a:solidFill>
                <a:latin typeface="Roboto" panose="02000000000000000000"/>
                <a:ea typeface="Roboto" panose="02000000000000000000"/>
                <a:cs typeface="Roboto" panose="02000000000000000000"/>
                <a:sym typeface="Roboto" panose="02000000000000000000"/>
              </a:rPr>
              <a:t>Contents</a:t>
            </a:r>
            <a:r>
              <a:rPr lang="en-GB" sz="1800" b="1">
                <a:solidFill>
                  <a:schemeClr val="lt1"/>
                </a:solidFill>
                <a:latin typeface="Roboto" panose="02000000000000000000"/>
                <a:ea typeface="Roboto" panose="02000000000000000000"/>
                <a:cs typeface="Roboto" panose="02000000000000000000"/>
                <a:sym typeface="Roboto" panose="02000000000000000000"/>
              </a:rPr>
              <a:t> </a:t>
            </a:r>
            <a:endParaRPr sz="1800" b="1">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b="1">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800">
                <a:solidFill>
                  <a:schemeClr val="lt1"/>
                </a:solidFill>
                <a:latin typeface="Roboto" panose="02000000000000000000"/>
                <a:ea typeface="Roboto" panose="02000000000000000000"/>
                <a:cs typeface="Roboto" panose="02000000000000000000"/>
                <a:sym typeface="Roboto" panose="02000000000000000000"/>
              </a:rPr>
              <a:t>Introduction</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800">
                <a:solidFill>
                  <a:schemeClr val="lt1"/>
                </a:solidFill>
                <a:latin typeface="Roboto" panose="02000000000000000000"/>
                <a:ea typeface="Roboto" panose="02000000000000000000"/>
                <a:cs typeface="Roboto" panose="02000000000000000000"/>
                <a:sym typeface="Roboto" panose="02000000000000000000"/>
              </a:rPr>
              <a:t>Literature</a:t>
            </a:r>
            <a:r>
              <a:rPr lang="en-GB" sz="1800">
                <a:solidFill>
                  <a:schemeClr val="lt1"/>
                </a:solidFill>
                <a:latin typeface="Roboto" panose="02000000000000000000"/>
                <a:ea typeface="Roboto" panose="02000000000000000000"/>
                <a:cs typeface="Roboto" panose="02000000000000000000"/>
                <a:sym typeface="Roboto" panose="02000000000000000000"/>
              </a:rPr>
              <a:t> Review</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800">
                <a:solidFill>
                  <a:schemeClr val="lt1"/>
                </a:solidFill>
                <a:latin typeface="Roboto" panose="02000000000000000000"/>
                <a:ea typeface="Roboto" panose="02000000000000000000"/>
                <a:cs typeface="Roboto" panose="02000000000000000000"/>
                <a:sym typeface="Roboto" panose="02000000000000000000"/>
              </a:rPr>
              <a:t>Data Sources</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800">
                <a:solidFill>
                  <a:schemeClr val="lt1"/>
                </a:solidFill>
                <a:latin typeface="Roboto" panose="02000000000000000000"/>
                <a:ea typeface="Roboto" panose="02000000000000000000"/>
                <a:cs typeface="Roboto" panose="02000000000000000000"/>
                <a:sym typeface="Roboto" panose="02000000000000000000"/>
              </a:rPr>
              <a:t>Visualization</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800">
                <a:solidFill>
                  <a:schemeClr val="lt1"/>
                </a:solidFill>
                <a:latin typeface="Roboto" panose="02000000000000000000"/>
                <a:ea typeface="Roboto" panose="02000000000000000000"/>
                <a:cs typeface="Roboto" panose="02000000000000000000"/>
                <a:sym typeface="Roboto" panose="02000000000000000000"/>
              </a:rPr>
              <a:t>Approaches</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800">
                <a:solidFill>
                  <a:schemeClr val="lt1"/>
                </a:solidFill>
                <a:latin typeface="Roboto" panose="02000000000000000000"/>
                <a:ea typeface="Roboto" panose="02000000000000000000"/>
                <a:cs typeface="Roboto" panose="02000000000000000000"/>
                <a:sym typeface="Roboto" panose="02000000000000000000"/>
              </a:rPr>
              <a:t>Requirements</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800">
                <a:solidFill>
                  <a:schemeClr val="lt1"/>
                </a:solidFill>
                <a:latin typeface="Roboto" panose="02000000000000000000"/>
                <a:ea typeface="Roboto" panose="02000000000000000000"/>
                <a:cs typeface="Roboto" panose="02000000000000000000"/>
                <a:sym typeface="Roboto" panose="02000000000000000000"/>
              </a:rPr>
              <a:t>Modeling</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800">
                <a:solidFill>
                  <a:schemeClr val="lt1"/>
                </a:solidFill>
                <a:latin typeface="Roboto" panose="02000000000000000000"/>
                <a:ea typeface="Roboto" panose="02000000000000000000"/>
                <a:cs typeface="Roboto" panose="02000000000000000000"/>
                <a:sym typeface="Roboto" panose="02000000000000000000"/>
              </a:rPr>
              <a:t>File structure</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800">
                <a:solidFill>
                  <a:schemeClr val="lt1"/>
                </a:solidFill>
                <a:latin typeface="Roboto" panose="02000000000000000000"/>
                <a:ea typeface="Roboto" panose="02000000000000000000"/>
                <a:cs typeface="Roboto" panose="02000000000000000000"/>
                <a:sym typeface="Roboto" panose="02000000000000000000"/>
              </a:rPr>
              <a:t>User </a:t>
            </a:r>
            <a:r>
              <a:rPr lang="en-GB" sz="1800">
                <a:solidFill>
                  <a:schemeClr val="lt1"/>
                </a:solidFill>
                <a:latin typeface="Roboto" panose="02000000000000000000"/>
                <a:ea typeface="Roboto" panose="02000000000000000000"/>
                <a:cs typeface="Roboto" panose="02000000000000000000"/>
                <a:sym typeface="Roboto" panose="02000000000000000000"/>
              </a:rPr>
              <a:t>Interface</a:t>
            </a:r>
            <a:r>
              <a:rPr lang="en-GB" sz="1800">
                <a:solidFill>
                  <a:schemeClr val="lt1"/>
                </a:solidFill>
                <a:latin typeface="Roboto" panose="02000000000000000000"/>
                <a:ea typeface="Roboto" panose="02000000000000000000"/>
                <a:cs typeface="Roboto" panose="02000000000000000000"/>
                <a:sym typeface="Roboto" panose="02000000000000000000"/>
              </a:rPr>
              <a:t> </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800">
                <a:solidFill>
                  <a:schemeClr val="lt1"/>
                </a:solidFill>
                <a:latin typeface="Roboto" panose="02000000000000000000"/>
                <a:ea typeface="Roboto" panose="02000000000000000000"/>
                <a:cs typeface="Roboto" panose="02000000000000000000"/>
                <a:sym typeface="Roboto" panose="02000000000000000000"/>
              </a:rPr>
              <a:t>Conclusion</a:t>
            </a:r>
            <a:endParaRPr sz="1800">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b="1">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b="1">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b="1">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b="1">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b="1">
              <a:solidFill>
                <a:schemeClr val="lt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b="1">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Introduction</a:t>
            </a:r>
            <a:endParaRPr lang="en-GB"/>
          </a:p>
        </p:txBody>
      </p:sp>
      <p:sp>
        <p:nvSpPr>
          <p:cNvPr id="83" name="Google Shape;83;p15"/>
          <p:cNvSpPr txBox="1"/>
          <p:nvPr>
            <p:ph type="body" idx="1"/>
          </p:nvPr>
        </p:nvSpPr>
        <p:spPr>
          <a:xfrm>
            <a:off x="306300" y="2227500"/>
            <a:ext cx="8837700" cy="29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We are looking to create a movie recommendation system that provides personalized recommendations to all our users. These recommendations are based on their review ratings, preferences, and viewing history. Collaborative filtering will be used to identify recommendations and improve the accuracy of those suggestions.</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1600"/>
              </a:spcBef>
              <a:spcAft>
                <a:spcPts val="1600"/>
              </a:spcAft>
              <a:buNone/>
            </a:pP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Literature</a:t>
            </a:r>
            <a:r>
              <a:rPr lang="en-GB"/>
              <a:t> Review</a:t>
            </a:r>
            <a:endParaRPr lang="en-GB"/>
          </a:p>
        </p:txBody>
      </p:sp>
      <p:sp>
        <p:nvSpPr>
          <p:cNvPr id="89" name="Google Shape;89;p16"/>
          <p:cNvSpPr txBox="1"/>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M</a:t>
            </a:r>
            <a:r>
              <a:rPr lang="en-GB"/>
              <a:t>ovie recommendation systems have evolved significantly, with a wide range of techniques available to cater to diverse user preferences. The combination of collaborative filtering, content-based filtering, hybrid approaches, and deep learning holds promise for further improving the accuracy, diversity, and personalization of movie recommendations.</a:t>
            </a:r>
            <a:endParaRPr lang="en-GB"/>
          </a:p>
        </p:txBody>
      </p:sp>
      <p:sp>
        <p:nvSpPr>
          <p:cNvPr id="90" name="Google Shape;90;p16"/>
          <p:cNvSpPr txBox="1"/>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Despite significant progress, several challenges remain in MRS research. The cold-start problem, where recommendations are difficult for new users or items, requires innovative solutions. Scalability and real-time responsiveness are crucial for handling massive datasets and user interactions. Additionally, addressing biases, ensuring fairness, and incorporating contextual information are emerging areas of research.</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Datasource</a:t>
            </a:r>
            <a:endParaRPr lang="en-GB"/>
          </a:p>
        </p:txBody>
      </p:sp>
      <p:sp>
        <p:nvSpPr>
          <p:cNvPr id="96" name="Google Shape;96;p17"/>
          <p:cNvSpPr txBox="1"/>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We got the data from ml-latest-</a:t>
            </a: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small</a:t>
            </a: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 from </a:t>
            </a:r>
            <a:r>
              <a:rPr lang="en-GB" sz="1500" u="sng">
                <a:solidFill>
                  <a:schemeClr val="hlink"/>
                </a:solidFill>
                <a:highlight>
                  <a:srgbClr val="FFFFFF"/>
                </a:highlight>
                <a:latin typeface="Georgia" panose="02040502050405020303"/>
                <a:ea typeface="Georgia" panose="02040502050405020303"/>
                <a:cs typeface="Georgia" panose="02040502050405020303"/>
                <a:sym typeface="Georgia" panose="02040502050405020303"/>
                <a:hlinkClick r:id="rId1"/>
              </a:rPr>
              <a:t>https://grouplens.org/datasets/movielens/latest/</a:t>
            </a: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 dataset. The data contains 100,836 ratings, 3,683 tag applications, and 9,742 movies. The data is kept in 4 different data files.</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1600"/>
              </a:spcBef>
              <a:spcAft>
                <a:spcPts val="1600"/>
              </a:spcAft>
              <a:buNone/>
            </a:pP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p:txBody>
      </p:sp>
      <p:sp>
        <p:nvSpPr>
          <p:cNvPr id="97" name="Google Shape;97;p17"/>
          <p:cNvSpPr txBox="1"/>
          <p:nvPr>
            <p:ph type="body" idx="2"/>
          </p:nvPr>
        </p:nvSpPr>
        <p:spPr>
          <a:xfrm>
            <a:off x="4809675" y="1919075"/>
            <a:ext cx="3999900" cy="2564700"/>
          </a:xfrm>
          <a:prstGeom prst="rect">
            <a:avLst/>
          </a:prstGeom>
        </p:spPr>
        <p:txBody>
          <a:bodyPr spcFirstLastPara="1" wrap="square" lIns="91425" tIns="91425" rIns="91425" bIns="91425" anchor="t" anchorCtr="0">
            <a:normAutofit fontScale="85000"/>
          </a:bodyPr>
          <a:lstStyle/>
          <a:p>
            <a:pPr marL="749300" lvl="0" indent="-309245" algn="l" rtl="0">
              <a:lnSpc>
                <a:spcPct val="218000"/>
              </a:lnSpc>
              <a:spcBef>
                <a:spcPts val="3200"/>
              </a:spcBef>
              <a:spcAft>
                <a:spcPts val="0"/>
              </a:spcAft>
              <a:buClr>
                <a:srgbClr val="242424"/>
              </a:buClr>
              <a:buSzPct val="100000"/>
              <a:buFont typeface="Georgia" panose="02040502050405020303"/>
              <a:buAutoNum type="arabicPeriod"/>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Ratings Data File Structure (ratings.csv) </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749300" lvl="0" indent="-309245" algn="l" rtl="0">
              <a:lnSpc>
                <a:spcPct val="218000"/>
              </a:lnSpc>
              <a:spcBef>
                <a:spcPts val="0"/>
              </a:spcBef>
              <a:spcAft>
                <a:spcPts val="0"/>
              </a:spcAft>
              <a:buClr>
                <a:srgbClr val="242424"/>
              </a:buClr>
              <a:buSzPct val="100000"/>
              <a:buFont typeface="Georgia" panose="02040502050405020303"/>
              <a:buAutoNum type="arabicPeriod"/>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Tags Data File Structure (tags.csv)</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749300" lvl="0" indent="-309245" algn="l" rtl="0">
              <a:lnSpc>
                <a:spcPct val="218000"/>
              </a:lnSpc>
              <a:spcBef>
                <a:spcPts val="0"/>
              </a:spcBef>
              <a:spcAft>
                <a:spcPts val="0"/>
              </a:spcAft>
              <a:buClr>
                <a:srgbClr val="242424"/>
              </a:buClr>
              <a:buSzPct val="100000"/>
              <a:buFont typeface="Georgia" panose="02040502050405020303"/>
              <a:buAutoNum type="arabicPeriod"/>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Movies Data File Structure (movies.csv)</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749300" lvl="0" indent="-309245" algn="l" rtl="0">
              <a:lnSpc>
                <a:spcPct val="218000"/>
              </a:lnSpc>
              <a:spcBef>
                <a:spcPts val="0"/>
              </a:spcBef>
              <a:spcAft>
                <a:spcPts val="0"/>
              </a:spcAft>
              <a:buClr>
                <a:srgbClr val="242424"/>
              </a:buClr>
              <a:buSzPct val="100000"/>
              <a:buFont typeface="Georgia" panose="02040502050405020303"/>
              <a:buAutoNum type="arabicPeriod"/>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Links Data File Structure (links.csv)</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spcBef>
                <a:spcPts val="0"/>
              </a:spcBef>
              <a:spcAft>
                <a:spcPts val="1600"/>
              </a:spcAft>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Visualizations </a:t>
            </a:r>
            <a:endParaRPr lang="en-GB"/>
          </a:p>
        </p:txBody>
      </p:sp>
      <p:pic>
        <p:nvPicPr>
          <p:cNvPr id="103" name="Google Shape;103;p18"/>
          <p:cNvPicPr preferRelativeResize="0"/>
          <p:nvPr/>
        </p:nvPicPr>
        <p:blipFill>
          <a:blip r:embed="rId1"/>
          <a:stretch>
            <a:fillRect/>
          </a:stretch>
        </p:blipFill>
        <p:spPr>
          <a:xfrm>
            <a:off x="-129724" y="3047125"/>
            <a:ext cx="4658598" cy="2096375"/>
          </a:xfrm>
          <a:prstGeom prst="rect">
            <a:avLst/>
          </a:prstGeom>
          <a:noFill/>
          <a:ln>
            <a:noFill/>
          </a:ln>
        </p:spPr>
      </p:pic>
      <p:pic>
        <p:nvPicPr>
          <p:cNvPr id="104" name="Google Shape;104;p18"/>
          <p:cNvPicPr preferRelativeResize="0"/>
          <p:nvPr/>
        </p:nvPicPr>
        <p:blipFill>
          <a:blip r:embed="rId2"/>
          <a:stretch>
            <a:fillRect/>
          </a:stretch>
        </p:blipFill>
        <p:spPr>
          <a:xfrm>
            <a:off x="4641957" y="3107175"/>
            <a:ext cx="4116769" cy="1845050"/>
          </a:xfrm>
          <a:prstGeom prst="rect">
            <a:avLst/>
          </a:prstGeom>
          <a:noFill/>
          <a:ln>
            <a:noFill/>
          </a:ln>
        </p:spPr>
      </p:pic>
      <p:sp>
        <p:nvSpPr>
          <p:cNvPr id="105" name="Google Shape;105;p18"/>
          <p:cNvSpPr txBox="1"/>
          <p:nvPr/>
        </p:nvSpPr>
        <p:spPr>
          <a:xfrm>
            <a:off x="324350" y="1905625"/>
            <a:ext cx="8434500" cy="11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We learned alot about our users and movies. On average movie ratings are scored higher than 3-stars telling us that most viewers consistently enjoy the movies on a baseline. Comedy, Drama, and Action are the most made movies. Sci-Fi shows a big importance to our users based on our Bag of Words. These movies are rated often showing that they get a lot of attention from viewers.</a:t>
            </a:r>
            <a:endParaRPr sz="1800">
              <a:solidFill>
                <a:schemeClr val="lt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Approaches</a:t>
            </a:r>
            <a:r>
              <a:rPr lang="en-GB"/>
              <a:t> </a:t>
            </a:r>
            <a:endParaRPr lang="en-GB"/>
          </a:p>
        </p:txBody>
      </p:sp>
      <p:sp>
        <p:nvSpPr>
          <p:cNvPr id="111" name="Google Shape;111;p19"/>
          <p:cNvSpPr txBox="1"/>
          <p:nvPr>
            <p:ph type="body" idx="1"/>
          </p:nvPr>
        </p:nvSpPr>
        <p:spPr>
          <a:xfrm>
            <a:off x="74350" y="1443850"/>
            <a:ext cx="8837700" cy="3699600"/>
          </a:xfrm>
          <a:prstGeom prst="rect">
            <a:avLst/>
          </a:prstGeom>
        </p:spPr>
        <p:txBody>
          <a:bodyPr spcFirstLastPara="1" wrap="square" lIns="91425" tIns="91425" rIns="91425" bIns="91425" anchor="t" anchorCtr="0">
            <a:noAutofit/>
          </a:bodyPr>
          <a:lstStyle/>
          <a:p>
            <a:pPr marL="0" lvl="0" indent="0" algn="l" rtl="0">
              <a:lnSpc>
                <a:spcPct val="115000"/>
              </a:lnSpc>
              <a:spcBef>
                <a:spcPts val="3200"/>
              </a:spcBef>
              <a:spcAft>
                <a:spcPts val="0"/>
              </a:spcAft>
              <a:buNone/>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Steps:</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749300" lvl="0" indent="-323850" algn="l" rtl="0">
              <a:lnSpc>
                <a:spcPct val="115000"/>
              </a:lnSpc>
              <a:spcBef>
                <a:spcPts val="3200"/>
              </a:spcBef>
              <a:spcAft>
                <a:spcPts val="0"/>
              </a:spcAft>
              <a:buClr>
                <a:srgbClr val="242424"/>
              </a:buClr>
              <a:buSzPts val="1500"/>
              <a:buFont typeface="Georgia" panose="02040502050405020303"/>
              <a:buAutoNum type="arabicPeriod"/>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Data Cleaning</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749300" lvl="0" indent="-323850" algn="l" rtl="0">
              <a:lnSpc>
                <a:spcPct val="115000"/>
              </a:lnSpc>
              <a:spcBef>
                <a:spcPts val="0"/>
              </a:spcBef>
              <a:spcAft>
                <a:spcPts val="0"/>
              </a:spcAft>
              <a:buClr>
                <a:srgbClr val="242424"/>
              </a:buClr>
              <a:buSzPts val="1500"/>
              <a:buFont typeface="Georgia" panose="02040502050405020303"/>
              <a:buAutoNum type="arabicPeriod"/>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Exploratory Data Analysis</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749300" lvl="0" indent="-323850" algn="l" rtl="0">
              <a:lnSpc>
                <a:spcPct val="115000"/>
              </a:lnSpc>
              <a:spcBef>
                <a:spcPts val="0"/>
              </a:spcBef>
              <a:spcAft>
                <a:spcPts val="0"/>
              </a:spcAft>
              <a:buClr>
                <a:srgbClr val="242424"/>
              </a:buClr>
              <a:buSzPts val="1500"/>
              <a:buFont typeface="Georgia" panose="02040502050405020303"/>
              <a:buAutoNum type="arabicPeriod"/>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Collaborative filtering</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749300" lvl="0" indent="-323850" algn="l" rtl="0">
              <a:lnSpc>
                <a:spcPct val="115000"/>
              </a:lnSpc>
              <a:spcBef>
                <a:spcPts val="0"/>
              </a:spcBef>
              <a:spcAft>
                <a:spcPts val="0"/>
              </a:spcAft>
              <a:buClr>
                <a:srgbClr val="242424"/>
              </a:buClr>
              <a:buSzPts val="1500"/>
              <a:buFont typeface="Georgia" panose="02040502050405020303"/>
              <a:buAutoNum type="arabicPeriod"/>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Modeling</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lnSpc>
                <a:spcPct val="115000"/>
              </a:lnSpc>
              <a:spcBef>
                <a:spcPts val="1700"/>
              </a:spcBef>
              <a:spcAft>
                <a:spcPts val="0"/>
              </a:spcAft>
              <a:buNone/>
            </a:pPr>
            <a:r>
              <a:rPr lang="en-GB"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rPr>
              <a:t>The goal is to improve experience by giving their top 20 personalized recommendations based on viewing history, ratings, and activity. Accuracy is an important metric for our predictions. We will use Root Mean Squared Error (RMSE), which is the average difference between predicted values and actual values.</a:t>
            </a: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lnSpc>
                <a:spcPct val="115000"/>
              </a:lnSpc>
              <a:spcBef>
                <a:spcPts val="0"/>
              </a:spcBef>
              <a:spcAft>
                <a:spcPts val="0"/>
              </a:spcAft>
              <a:buNone/>
            </a:pP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a:p>
            <a:pPr marL="0" lvl="0" indent="0" algn="l" rtl="0">
              <a:lnSpc>
                <a:spcPct val="115000"/>
              </a:lnSpc>
              <a:spcBef>
                <a:spcPts val="1600"/>
              </a:spcBef>
              <a:spcAft>
                <a:spcPts val="1600"/>
              </a:spcAft>
              <a:buNone/>
            </a:pPr>
            <a:endParaRPr sz="1500">
              <a:solidFill>
                <a:srgbClr val="242424"/>
              </a:solidFill>
              <a:highlight>
                <a:srgbClr val="FFFFFF"/>
              </a:highlight>
              <a:latin typeface="Georgia" panose="02040502050405020303"/>
              <a:ea typeface="Georgia" panose="02040502050405020303"/>
              <a:cs typeface="Georgia" panose="02040502050405020303"/>
              <a:sym typeface="Georgia" panose="020405020504050203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471900" y="8149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Requirements</a:t>
            </a:r>
            <a:endParaRPr lang="en-GB"/>
          </a:p>
        </p:txBody>
      </p:sp>
      <p:sp>
        <p:nvSpPr>
          <p:cNvPr id="117" name="Google Shape;117;p20"/>
          <p:cNvSpPr txBox="1"/>
          <p:nvPr>
            <p:ph type="body" idx="1"/>
          </p:nvPr>
        </p:nvSpPr>
        <p:spPr>
          <a:xfrm>
            <a:off x="471900" y="1919075"/>
            <a:ext cx="3999900" cy="2060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1700" b="1"/>
              <a:t>Hardware </a:t>
            </a:r>
            <a:r>
              <a:rPr lang="en-GB" sz="1700" b="1"/>
              <a:t>Requirements</a:t>
            </a:r>
            <a:endParaRPr sz="1700" b="1"/>
          </a:p>
          <a:p>
            <a:pPr marL="0" lvl="0" indent="0" algn="l" rtl="0">
              <a:spcBef>
                <a:spcPts val="1600"/>
              </a:spcBef>
              <a:spcAft>
                <a:spcPts val="0"/>
              </a:spcAft>
              <a:buNone/>
            </a:pPr>
            <a:r>
              <a:rPr lang="en-GB" b="1">
                <a:solidFill>
                  <a:srgbClr val="000000"/>
                </a:solidFill>
                <a:latin typeface="Arial" panose="020B0604020202020204"/>
                <a:ea typeface="Arial" panose="020B0604020202020204"/>
                <a:cs typeface="Arial" panose="020B0604020202020204"/>
                <a:sym typeface="Arial" panose="020B0604020202020204"/>
              </a:rPr>
              <a:t>Processor:</a:t>
            </a:r>
            <a:r>
              <a:rPr lang="en-GB">
                <a:solidFill>
                  <a:srgbClr val="000000"/>
                </a:solidFill>
                <a:latin typeface="Arial" panose="020B0604020202020204"/>
                <a:ea typeface="Arial" panose="020B0604020202020204"/>
                <a:cs typeface="Arial" panose="020B0604020202020204"/>
                <a:sym typeface="Arial" panose="020B0604020202020204"/>
              </a:rPr>
              <a:t> Intel Core i5 or equivalent (or an AMD Ryzen 3)</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0"/>
              </a:spcAft>
              <a:buNone/>
            </a:pPr>
            <a:r>
              <a:rPr lang="en-GB" b="1">
                <a:solidFill>
                  <a:srgbClr val="000000"/>
                </a:solidFill>
                <a:latin typeface="Arial" panose="020B0604020202020204"/>
                <a:ea typeface="Arial" panose="020B0604020202020204"/>
                <a:cs typeface="Arial" panose="020B0604020202020204"/>
                <a:sym typeface="Arial" panose="020B0604020202020204"/>
              </a:rPr>
              <a:t>RAM:</a:t>
            </a:r>
            <a:r>
              <a:rPr lang="en-GB">
                <a:solidFill>
                  <a:srgbClr val="000000"/>
                </a:solidFill>
                <a:latin typeface="Arial" panose="020B0604020202020204"/>
                <a:ea typeface="Arial" panose="020B0604020202020204"/>
                <a:cs typeface="Arial" panose="020B0604020202020204"/>
                <a:sym typeface="Arial" panose="020B0604020202020204"/>
              </a:rPr>
              <a:t> 4 GB</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1600"/>
              </a:spcAft>
              <a:buNone/>
            </a:pPr>
            <a:endParaRPr b="1"/>
          </a:p>
        </p:txBody>
      </p:sp>
      <p:sp>
        <p:nvSpPr>
          <p:cNvPr id="118" name="Google Shape;118;p20"/>
          <p:cNvSpPr txBox="1"/>
          <p:nvPr>
            <p:ph type="body" idx="2"/>
          </p:nvPr>
        </p:nvSpPr>
        <p:spPr>
          <a:xfrm>
            <a:off x="4694250" y="1919075"/>
            <a:ext cx="3999900" cy="2966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1700" b="1"/>
              <a:t>Software </a:t>
            </a:r>
            <a:r>
              <a:rPr lang="en-GB" sz="1700" b="1"/>
              <a:t>Requirements</a:t>
            </a:r>
            <a:endParaRPr sz="1700" b="1"/>
          </a:p>
          <a:p>
            <a:pPr marL="0" lvl="0" indent="0" algn="l" rtl="0">
              <a:spcBef>
                <a:spcPts val="1600"/>
              </a:spcBef>
              <a:spcAft>
                <a:spcPts val="0"/>
              </a:spcAft>
              <a:buNone/>
            </a:pPr>
            <a:r>
              <a:rPr lang="en-GB" b="1">
                <a:solidFill>
                  <a:srgbClr val="000000"/>
                </a:solidFill>
                <a:latin typeface="Arial" panose="020B0604020202020204"/>
                <a:ea typeface="Arial" panose="020B0604020202020204"/>
                <a:cs typeface="Arial" panose="020B0604020202020204"/>
                <a:sym typeface="Arial" panose="020B0604020202020204"/>
              </a:rPr>
              <a:t>Operating System:</a:t>
            </a:r>
            <a:r>
              <a:rPr lang="en-GB">
                <a:solidFill>
                  <a:srgbClr val="000000"/>
                </a:solidFill>
                <a:latin typeface="Arial" panose="020B0604020202020204"/>
                <a:ea typeface="Arial" panose="020B0604020202020204"/>
                <a:cs typeface="Arial" panose="020B0604020202020204"/>
                <a:sym typeface="Arial" panose="020B0604020202020204"/>
              </a:rPr>
              <a:t> Windows 10/11, macOS, or a Linux</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0"/>
              </a:spcAft>
              <a:buNone/>
            </a:pPr>
            <a:r>
              <a:rPr lang="en-GB" b="1">
                <a:solidFill>
                  <a:srgbClr val="000000"/>
                </a:solidFill>
                <a:latin typeface="Arial" panose="020B0604020202020204"/>
                <a:ea typeface="Arial" panose="020B0604020202020204"/>
                <a:cs typeface="Arial" panose="020B0604020202020204"/>
                <a:sym typeface="Arial" panose="020B0604020202020204"/>
              </a:rPr>
              <a:t>Web Browser:</a:t>
            </a:r>
            <a:r>
              <a:rPr lang="en-GB">
                <a:solidFill>
                  <a:srgbClr val="000000"/>
                </a:solidFill>
                <a:latin typeface="Arial" panose="020B0604020202020204"/>
                <a:ea typeface="Arial" panose="020B0604020202020204"/>
                <a:cs typeface="Arial" panose="020B0604020202020204"/>
                <a:sym typeface="Arial" panose="020B0604020202020204"/>
              </a:rPr>
              <a:t> Any modern web browser</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0"/>
              </a:spcAft>
              <a:buNone/>
            </a:pPr>
            <a:r>
              <a:rPr lang="en-GB" b="1">
                <a:solidFill>
                  <a:srgbClr val="000000"/>
                </a:solidFill>
                <a:latin typeface="Arial" panose="020B0604020202020204"/>
                <a:ea typeface="Arial" panose="020B0604020202020204"/>
                <a:cs typeface="Arial" panose="020B0604020202020204"/>
                <a:sym typeface="Arial" panose="020B0604020202020204"/>
              </a:rPr>
              <a:t>Python</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0"/>
              </a:spcAft>
              <a:buNone/>
            </a:pPr>
            <a:r>
              <a:rPr lang="en-GB" b="1">
                <a:solidFill>
                  <a:srgbClr val="000000"/>
                </a:solidFill>
                <a:latin typeface="Arial" panose="020B0604020202020204"/>
                <a:ea typeface="Arial" panose="020B0604020202020204"/>
                <a:cs typeface="Arial" panose="020B0604020202020204"/>
                <a:sym typeface="Arial" panose="020B0604020202020204"/>
              </a:rPr>
              <a:t>Jupyter notebook</a:t>
            </a:r>
            <a:endParaRPr b="1">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1600"/>
              </a:spcAft>
              <a:buNone/>
            </a:pPr>
            <a:r>
              <a:rPr lang="en-GB" b="1">
                <a:solidFill>
                  <a:srgbClr val="000000"/>
                </a:solidFill>
                <a:latin typeface="Arial" panose="020B0604020202020204"/>
                <a:ea typeface="Arial" panose="020B0604020202020204"/>
                <a:cs typeface="Arial" panose="020B0604020202020204"/>
                <a:sym typeface="Arial" panose="020B0604020202020204"/>
              </a:rPr>
              <a:t>Flask</a:t>
            </a:r>
            <a:endParaRPr b="1">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lnSpc>
                <a:spcPct val="115000"/>
              </a:lnSpc>
              <a:spcBef>
                <a:spcPts val="2900"/>
              </a:spcBef>
              <a:spcAft>
                <a:spcPts val="0"/>
              </a:spcAft>
              <a:buNone/>
            </a:pPr>
            <a:r>
              <a:rPr lang="en-GB" sz="4100"/>
              <a:t>Modeling</a:t>
            </a:r>
            <a:endParaRPr sz="5500"/>
          </a:p>
        </p:txBody>
      </p:sp>
      <p:sp>
        <p:nvSpPr>
          <p:cNvPr id="124" name="Google Shape;124;p21"/>
          <p:cNvSpPr txBox="1"/>
          <p:nvPr>
            <p:ph type="body" idx="1"/>
          </p:nvPr>
        </p:nvSpPr>
        <p:spPr>
          <a:xfrm>
            <a:off x="1812200" y="2148500"/>
            <a:ext cx="5823300" cy="2922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2700"/>
              <a:t>A . Collaborative Filtering (for registered users</a:t>
            </a:r>
            <a:endParaRPr sz="2700"/>
          </a:p>
          <a:p>
            <a:pPr marL="0" lvl="0" indent="0" algn="l" rtl="0">
              <a:spcBef>
                <a:spcPts val="1600"/>
              </a:spcBef>
              <a:spcAft>
                <a:spcPts val="0"/>
              </a:spcAft>
              <a:buNone/>
            </a:pPr>
            <a:r>
              <a:rPr lang="en-GB" sz="2700"/>
              <a:t>B . Content Based Filtering (for new users</a:t>
            </a:r>
            <a:endParaRPr sz="2700"/>
          </a:p>
          <a:p>
            <a:pPr marL="0" lvl="0" indent="0" algn="l" rtl="0">
              <a:spcBef>
                <a:spcPts val="1600"/>
              </a:spcBef>
              <a:spcAft>
                <a:spcPts val="1600"/>
              </a:spcAft>
              <a:buNone/>
            </a:pPr>
            <a:endParaRPr sz="2700"/>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5808</Words>
  <Application>WPS Presentation</Application>
  <PresentationFormat/>
  <Paragraphs>143</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SimSun</vt:lpstr>
      <vt:lpstr>Wingdings</vt:lpstr>
      <vt:lpstr>Arial</vt:lpstr>
      <vt:lpstr>Roboto</vt:lpstr>
      <vt:lpstr>Georgia</vt:lpstr>
      <vt:lpstr>Microsoft YaHei</vt:lpstr>
      <vt:lpstr>Arial Unicode MS</vt:lpstr>
      <vt:lpstr>Material</vt:lpstr>
      <vt:lpstr>Movie Recommendation System</vt:lpstr>
      <vt:lpstr>Section Title</vt:lpstr>
      <vt:lpstr>Introduction</vt:lpstr>
      <vt:lpstr>Literature Review</vt:lpstr>
      <vt:lpstr>Datasource</vt:lpstr>
      <vt:lpstr>Visualizations </vt:lpstr>
      <vt:lpstr>Approaches </vt:lpstr>
      <vt:lpstr>Requirements</vt:lpstr>
      <vt:lpstr>Modeling</vt:lpstr>
      <vt:lpstr>For Registered users(collaborative filtering )</vt:lpstr>
      <vt:lpstr>How SVD Works</vt:lpstr>
      <vt:lpstr>RMSE : 0.2927</vt:lpstr>
      <vt:lpstr>B. For new users (content-based filtering  )</vt:lpstr>
      <vt:lpstr>File Structure </vt:lpstr>
      <vt:lpstr>User Interface- Home page </vt:lpstr>
      <vt:lpstr>User Interface- Recommendation  page </vt:lpstr>
      <vt:lpstr>Its important to consider the trade-offs with each approach. I recommend SVD for scalability and or lightFM with more data. By increasing our data SVD will have more scalability and perform with more accuracy. Light FM will give us the option of exploring user metadata. User-item interactions captured by collaborative filtering will provide diverse and personalized recommendations.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dc:creator/>
  <cp:lastModifiedBy>selome getachew</cp:lastModifiedBy>
  <cp:revision>1</cp:revision>
  <dcterms:created xsi:type="dcterms:W3CDTF">2024-06-18T16:55:01Z</dcterms:created>
  <dcterms:modified xsi:type="dcterms:W3CDTF">2024-06-18T16:55:02Z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AACC3E86432640369DDC4B377F22D682_13</vt:lpwstr>
  </property>
  <property fmtid="{D5CDD505-2E9C-101B-9397-08002B2CF9AE}" pid="3" name="KSOProductBuildVer">
    <vt:lpwstr>1033-12.2.0.17119</vt:lpwstr>
  </property>
</Properties>
</file>